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notesMasterIdLst>
    <p:notesMasterId r:id="rId25"/>
  </p:notesMasterIdLst>
  <p:sldIdLst>
    <p:sldId id="256" r:id="rId2"/>
    <p:sldId id="269" r:id="rId3"/>
    <p:sldId id="259" r:id="rId4"/>
    <p:sldId id="258" r:id="rId5"/>
    <p:sldId id="261" r:id="rId6"/>
    <p:sldId id="265" r:id="rId7"/>
    <p:sldId id="266" r:id="rId8"/>
    <p:sldId id="267" r:id="rId9"/>
    <p:sldId id="270" r:id="rId10"/>
    <p:sldId id="268" r:id="rId11"/>
    <p:sldId id="262" r:id="rId12"/>
    <p:sldId id="271" r:id="rId13"/>
    <p:sldId id="273" r:id="rId14"/>
    <p:sldId id="274" r:id="rId15"/>
    <p:sldId id="263" r:id="rId16"/>
    <p:sldId id="275" r:id="rId17"/>
    <p:sldId id="276" r:id="rId18"/>
    <p:sldId id="264" r:id="rId19"/>
    <p:sldId id="279" r:id="rId20"/>
    <p:sldId id="280" r:id="rId21"/>
    <p:sldId id="277" r:id="rId22"/>
    <p:sldId id="260" r:id="rId23"/>
    <p:sldId id="278" r:id="rId2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0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02E6-F66B-114D-882C-00C00AAD8AAD}" type="datetimeFigureOut">
              <a:rPr lang="en-US" smtClean="0"/>
              <a:t>6/14/12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1FC65-304B-7C45-8AE1-D0E8F702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1FC65-304B-7C45-8AE1-D0E8F70214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1FC65-304B-7C45-8AE1-D0E8F70214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9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9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2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80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8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6/14/12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6/14/12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3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6/14/12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ingW/BioNetWork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676" y="1647585"/>
            <a:ext cx="7543800" cy="2593975"/>
          </a:xfrm>
        </p:spPr>
        <p:txBody>
          <a:bodyPr/>
          <a:lstStyle/>
          <a:p>
            <a:pPr algn="l"/>
            <a:r>
              <a:rPr lang="en-US" sz="3600" dirty="0" smtClean="0"/>
              <a:t>酵母基因调控网络</a:t>
            </a:r>
            <a:br>
              <a:rPr lang="en-US" sz="3600" dirty="0" smtClean="0"/>
            </a:br>
            <a:r>
              <a:rPr lang="en-US" sz="3600" dirty="0" smtClean="0"/>
              <a:t>对外界环境刺激的应对系统设计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9868" y="4880898"/>
            <a:ext cx="6461760" cy="1066800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/>
              <a:t>王兵   </a:t>
            </a:r>
          </a:p>
          <a:p>
            <a:pPr algn="r"/>
            <a:r>
              <a:rPr lang="en-US" dirty="0" smtClean="0"/>
              <a:t>生物信息技术0801班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4241560"/>
            <a:ext cx="85476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96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Stage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：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5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 descr="毕设_图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4" y="1286194"/>
            <a:ext cx="8496300" cy="593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43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系统构建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系统分析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系统可视化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系统验证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3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PT_图例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74279"/>
            <a:ext cx="8115300" cy="553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图例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06019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一个例子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461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一个网络动画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381806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GO = Function  Part = </a:t>
            </a:r>
            <a:r>
              <a:rPr lang="zh-CN" altLang="en-US" dirty="0" smtClean="0"/>
              <a:t>低表达基因</a:t>
            </a:r>
            <a:r>
              <a:rPr lang="en-US" altLang="zh-CN" dirty="0" smtClean="0"/>
              <a:t> </a:t>
            </a:r>
            <a:r>
              <a:rPr lang="zh-CN" altLang="en-US" dirty="0" smtClean="0"/>
              <a:t>环境</a:t>
            </a:r>
            <a:r>
              <a:rPr lang="en-US" altLang="zh-CN" dirty="0" smtClean="0"/>
              <a:t> = </a:t>
            </a:r>
            <a:r>
              <a:rPr lang="en-US" dirty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Nitrogen </a:t>
            </a:r>
            <a:r>
              <a:rPr lang="en-US" dirty="0" smtClean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Depletion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5449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带上标签的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GO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网络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 descr="tes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25764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系统构建</a:t>
              </a:r>
              <a:endParaRPr lang="en-US" sz="44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系统分析</a:t>
              </a:r>
              <a:endParaRPr lang="en-US" sz="44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系统可视化</a:t>
              </a:r>
              <a:endParaRPr lang="en-US" sz="4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系统验证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3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单表达谱验证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289330"/>
              </p:ext>
            </p:extLst>
          </p:nvPr>
        </p:nvGraphicFramePr>
        <p:xfrm>
          <a:off x="457200" y="1620099"/>
          <a:ext cx="8302902" cy="391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17"/>
                <a:gridCol w="1383817"/>
                <a:gridCol w="1383817"/>
                <a:gridCol w="1383817"/>
                <a:gridCol w="1383817"/>
                <a:gridCol w="1383817"/>
              </a:tblGrid>
              <a:tr h="783028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3600" dirty="0" smtClean="0"/>
                        <a:t>不同平衡度下的预测准确度</a:t>
                      </a:r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宋体"/>
                          <a:ea typeface="宋体"/>
                          <a:cs typeface="宋体"/>
                        </a:rPr>
                        <a:t>平衡度</a:t>
                      </a:r>
                      <a:endParaRPr lang="en-US" sz="2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&lt;10%</a:t>
                      </a:r>
                      <a:endParaRPr lang="en-US" sz="36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10%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30%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宋体"/>
                          <a:ea typeface="宋体"/>
                          <a:cs typeface="宋体"/>
                        </a:rPr>
                        <a:t>准确度</a:t>
                      </a:r>
                      <a:endParaRPr lang="en-US" sz="2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19.6%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32.5%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45.0%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56.1%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67.5%</a:t>
                      </a:r>
                      <a:endParaRPr lang="en-US" sz="36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宋体"/>
                          <a:ea typeface="宋体"/>
                          <a:cs typeface="宋体"/>
                        </a:rPr>
                        <a:t>平衡度</a:t>
                      </a:r>
                      <a:endParaRPr lang="en-US" sz="2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50%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60%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80%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&gt;90%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宋体"/>
                          <a:ea typeface="宋体"/>
                          <a:cs typeface="宋体"/>
                        </a:rPr>
                        <a:t>准确度</a:t>
                      </a:r>
                      <a:endParaRPr lang="en-US" sz="2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79.4%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93.5%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95.1%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95.7%</a:t>
                      </a:r>
                      <a:endParaRPr lang="en-US" sz="36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97.0%</a:t>
                      </a:r>
                      <a:endParaRPr lang="en-US" sz="36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23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时序表达谱验证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PPT_时序表达谱预测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409"/>
            <a:ext cx="9144000" cy="55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系统构建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系统分析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系统可视化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系统验证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3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鲁棒性分析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毕设_图15_彩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0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背景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0659" y="2281589"/>
            <a:ext cx="8490108" cy="2117416"/>
            <a:chOff x="294378" y="2281589"/>
            <a:chExt cx="8490108" cy="2117416"/>
          </a:xfrm>
        </p:grpSpPr>
        <p:grpSp>
          <p:nvGrpSpPr>
            <p:cNvPr id="6" name="Group 5"/>
            <p:cNvGrpSpPr/>
            <p:nvPr/>
          </p:nvGrpSpPr>
          <p:grpSpPr>
            <a:xfrm>
              <a:off x="2979473" y="2622100"/>
              <a:ext cx="2263110" cy="1711785"/>
              <a:chOff x="3119449" y="2688704"/>
              <a:chExt cx="3419079" cy="2195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398832" y="2688704"/>
                <a:ext cx="960603" cy="79772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3119449" y="2865301"/>
                <a:ext cx="3419079" cy="2018735"/>
              </a:xfrm>
              <a:prstGeom prst="ellipse">
                <a:avLst/>
              </a:prstGeom>
              <a:solidFill>
                <a:srgbClr val="FAC09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  <p:sp>
          <p:nvSpPr>
            <p:cNvPr id="8" name="Explosion 1 7"/>
            <p:cNvSpPr/>
            <p:nvPr/>
          </p:nvSpPr>
          <p:spPr>
            <a:xfrm>
              <a:off x="294378" y="2938560"/>
              <a:ext cx="1594254" cy="1253685"/>
            </a:xfrm>
            <a:prstGeom prst="irregularSeal1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0564" y="2281589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40564" y="3486318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10411" y="3030475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3200" dirty="0"/>
            </a:p>
          </p:txBody>
        </p:sp>
        <p:sp>
          <p:nvSpPr>
            <p:cNvPr id="22" name="Equal 21"/>
            <p:cNvSpPr/>
            <p:nvPr/>
          </p:nvSpPr>
          <p:spPr>
            <a:xfrm>
              <a:off x="5617050" y="3318406"/>
              <a:ext cx="504723" cy="553524"/>
            </a:xfrm>
            <a:prstGeom prst="mathEqual">
              <a:avLst>
                <a:gd name="adj1" fmla="val 10476"/>
                <a:gd name="adj2" fmla="val 16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5" name="Plus 24"/>
            <p:cNvSpPr/>
            <p:nvPr/>
          </p:nvSpPr>
          <p:spPr>
            <a:xfrm>
              <a:off x="2051445" y="3274676"/>
              <a:ext cx="618692" cy="648321"/>
            </a:xfrm>
            <a:prstGeom prst="mathPlus">
              <a:avLst>
                <a:gd name="adj1" fmla="val 813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429264" y="2602081"/>
              <a:ext cx="2355222" cy="1796924"/>
              <a:chOff x="2898076" y="2751341"/>
              <a:chExt cx="3419079" cy="21326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8" name="Oval 27"/>
              <p:cNvSpPr/>
              <p:nvPr/>
            </p:nvSpPr>
            <p:spPr>
              <a:xfrm>
                <a:off x="5177457" y="2751341"/>
                <a:ext cx="960602" cy="797727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98076" y="2865301"/>
                <a:ext cx="3419079" cy="2018735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9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模块</a:t>
            </a:r>
            <a:r>
              <a:rPr lang="en-US" dirty="0" smtClean="0"/>
              <a:t>性分析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49269"/>
              </p:ext>
            </p:extLst>
          </p:nvPr>
        </p:nvGraphicFramePr>
        <p:xfrm>
          <a:off x="369685" y="1376362"/>
          <a:ext cx="8416124" cy="5056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19"/>
                <a:gridCol w="1432757"/>
                <a:gridCol w="1953759"/>
                <a:gridCol w="1915089"/>
              </a:tblGrid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模块性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节点在模块中的重用率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模块平均共用节点比例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Function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0.117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4.6%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Cell component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0.250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28.0%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10.9%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Process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0.176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2.5%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S.cer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0.236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7.2%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2.1%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E.coli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/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3.5%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4.3%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Linux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/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8.4%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80.7%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29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源代码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https://github.com/BingW/BioNetWork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2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dobe 黑体 Std R"/>
                <a:ea typeface="Adobe 黑体 Std R"/>
                <a:cs typeface="Adobe 黑体 Std R"/>
              </a:rPr>
              <a:t>致谢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宋体"/>
                <a:ea typeface="宋体"/>
                <a:cs typeface="宋体"/>
              </a:rPr>
              <a:t>感谢周艳红教授</a:t>
            </a:r>
            <a:r>
              <a:rPr lang="en-US" altLang="zh-CN" dirty="0">
                <a:latin typeface="宋体"/>
                <a:ea typeface="宋体"/>
                <a:cs typeface="宋体"/>
              </a:rPr>
              <a:t>，</a:t>
            </a:r>
            <a:r>
              <a:rPr lang="en-US" altLang="zh-CN" dirty="0" err="1" smtClean="0">
                <a:latin typeface="宋体"/>
                <a:ea typeface="宋体"/>
                <a:cs typeface="宋体"/>
              </a:rPr>
              <a:t>Prof.Hittinger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，</a:t>
            </a:r>
            <a:r>
              <a:rPr lang="en-US" altLang="zh-CN" dirty="0" err="1" smtClean="0">
                <a:latin typeface="宋体"/>
                <a:ea typeface="宋体"/>
                <a:cs typeface="宋体"/>
              </a:rPr>
              <a:t>Prof.Laurenc</a:t>
            </a:r>
            <a:r>
              <a:rPr lang="en-US" altLang="zh-CN" dirty="0" err="1" smtClean="0">
                <a:latin typeface="宋体"/>
                <a:ea typeface="宋体"/>
                <a:cs typeface="宋体"/>
              </a:rPr>
              <a:t>e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对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我的指导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endParaRPr lang="en-US" dirty="0">
              <a:latin typeface="宋体"/>
              <a:ea typeface="宋体"/>
              <a:cs typeface="宋体"/>
            </a:endParaRPr>
          </a:p>
          <a:p>
            <a:r>
              <a:rPr lang="en-US" dirty="0" smtClean="0">
                <a:latin typeface="宋体"/>
                <a:ea typeface="宋体"/>
                <a:cs typeface="宋体"/>
              </a:rPr>
              <a:t>感谢我的未婚妻邝美华对我的支持和鼓励</a:t>
            </a:r>
          </a:p>
          <a:p>
            <a:endParaRPr lang="en-US" dirty="0">
              <a:latin typeface="宋体"/>
              <a:ea typeface="宋体"/>
              <a:cs typeface="宋体"/>
            </a:endParaRPr>
          </a:p>
          <a:p>
            <a:r>
              <a:rPr lang="en-US" dirty="0" smtClean="0">
                <a:latin typeface="宋体"/>
                <a:ea typeface="宋体"/>
                <a:cs typeface="宋体"/>
              </a:rPr>
              <a:t>感谢实验室杨兆万师兄和江燕华师姐四年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来</a:t>
            </a:r>
            <a:r>
              <a:rPr lang="en-US" dirty="0" smtClean="0">
                <a:latin typeface="宋体"/>
                <a:ea typeface="宋体"/>
                <a:cs typeface="宋体"/>
              </a:rPr>
              <a:t>对我编程的熏陶</a:t>
            </a:r>
          </a:p>
        </p:txBody>
      </p:sp>
    </p:spTree>
    <p:extLst>
      <p:ext uri="{BB962C8B-B14F-4D97-AF65-F5344CB8AC3E}">
        <p14:creationId xmlns:p14="http://schemas.microsoft.com/office/powerpoint/2010/main" val="132961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欢迎提问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908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宋体"/>
                <a:ea typeface="宋体"/>
                <a:cs typeface="宋体"/>
              </a:rPr>
              <a:t>感谢在场的各位老师同学，欢迎提问 ^_^</a:t>
            </a:r>
          </a:p>
        </p:txBody>
      </p:sp>
    </p:spTree>
    <p:extLst>
      <p:ext uri="{BB962C8B-B14F-4D97-AF65-F5344CB8AC3E}">
        <p14:creationId xmlns:p14="http://schemas.microsoft.com/office/powerpoint/2010/main" val="9058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目的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0659" y="2281589"/>
            <a:ext cx="8490108" cy="2117416"/>
            <a:chOff x="294378" y="2281589"/>
            <a:chExt cx="8490108" cy="2117416"/>
          </a:xfrm>
        </p:grpSpPr>
        <p:grpSp>
          <p:nvGrpSpPr>
            <p:cNvPr id="6" name="Group 5"/>
            <p:cNvGrpSpPr/>
            <p:nvPr/>
          </p:nvGrpSpPr>
          <p:grpSpPr>
            <a:xfrm>
              <a:off x="2979473" y="2622100"/>
              <a:ext cx="2263110" cy="1711785"/>
              <a:chOff x="3119449" y="2688704"/>
              <a:chExt cx="3419079" cy="2195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398832" y="2688704"/>
                <a:ext cx="960603" cy="79772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3119449" y="2865301"/>
                <a:ext cx="3419079" cy="2018735"/>
              </a:xfrm>
              <a:prstGeom prst="ellipse">
                <a:avLst/>
              </a:prstGeom>
              <a:solidFill>
                <a:srgbClr val="FAC09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  <p:sp>
          <p:nvSpPr>
            <p:cNvPr id="8" name="Explosion 1 7"/>
            <p:cNvSpPr/>
            <p:nvPr/>
          </p:nvSpPr>
          <p:spPr>
            <a:xfrm>
              <a:off x="294378" y="2938560"/>
              <a:ext cx="1594254" cy="1253685"/>
            </a:xfrm>
            <a:prstGeom prst="irregularSeal1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0564" y="2281589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40564" y="3486318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10411" y="3030475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3200" dirty="0"/>
            </a:p>
          </p:txBody>
        </p:sp>
        <p:sp>
          <p:nvSpPr>
            <p:cNvPr id="22" name="Equal 21"/>
            <p:cNvSpPr/>
            <p:nvPr/>
          </p:nvSpPr>
          <p:spPr>
            <a:xfrm>
              <a:off x="5617050" y="3318406"/>
              <a:ext cx="504723" cy="553524"/>
            </a:xfrm>
            <a:prstGeom prst="mathEqual">
              <a:avLst>
                <a:gd name="adj1" fmla="val 10476"/>
                <a:gd name="adj2" fmla="val 16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5" name="Plus 24"/>
            <p:cNvSpPr/>
            <p:nvPr/>
          </p:nvSpPr>
          <p:spPr>
            <a:xfrm>
              <a:off x="2051445" y="3274676"/>
              <a:ext cx="618692" cy="648321"/>
            </a:xfrm>
            <a:prstGeom prst="mathPlus">
              <a:avLst>
                <a:gd name="adj1" fmla="val 813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429264" y="2602081"/>
              <a:ext cx="2355222" cy="1796924"/>
              <a:chOff x="2898076" y="2751341"/>
              <a:chExt cx="3419079" cy="21326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8" name="Oval 27"/>
              <p:cNvSpPr/>
              <p:nvPr/>
            </p:nvSpPr>
            <p:spPr>
              <a:xfrm>
                <a:off x="5177457" y="2751341"/>
                <a:ext cx="960602" cy="797727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98076" y="2865301"/>
                <a:ext cx="3419079" cy="2018735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2751542" y="2314149"/>
            <a:ext cx="2800384" cy="247220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系统构建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系统分析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系统可视化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系统验证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5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系统构建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系统分析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系统可视化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系统验证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3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收集数据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236" y="2056044"/>
            <a:ext cx="8229600" cy="344663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7388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份酵母微阵列数据</a:t>
            </a:r>
          </a:p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290444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条相互作用关系</a:t>
            </a:r>
          </a:p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88051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条</a:t>
            </a:r>
            <a:r>
              <a:rPr lang="en-US" sz="3600" dirty="0">
                <a:latin typeface="宋体"/>
                <a:ea typeface="宋体"/>
                <a:cs typeface="宋体"/>
              </a:rPr>
              <a:t>GO注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释</a:t>
            </a:r>
          </a:p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73074</a:t>
            </a:r>
            <a:r>
              <a:rPr lang="zh-CN" altLang="en-US" sz="3600" dirty="0" smtClean="0">
                <a:latin typeface="宋体"/>
                <a:ea typeface="宋体"/>
                <a:cs typeface="宋体"/>
              </a:rPr>
              <a:t>条性状注释</a:t>
            </a:r>
            <a:endParaRPr lang="en-US" altLang="zh-CN" sz="3600" dirty="0" smtClean="0">
              <a:latin typeface="宋体"/>
              <a:ea typeface="宋体"/>
              <a:cs typeface="宋体"/>
            </a:endParaRPr>
          </a:p>
          <a:p>
            <a:r>
              <a:rPr lang="en-US" altLang="zh-CN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16940</a:t>
            </a:r>
            <a:r>
              <a:rPr lang="zh-CN" altLang="en-US" sz="3600" dirty="0" smtClean="0">
                <a:latin typeface="宋体"/>
                <a:ea typeface="宋体"/>
                <a:cs typeface="宋体"/>
              </a:rPr>
              <a:t>条基因注释</a:t>
            </a:r>
            <a:endParaRPr lang="en-US" altLang="zh-CN" sz="3600" dirty="0" smtClean="0">
              <a:latin typeface="宋体"/>
              <a:ea typeface="宋体"/>
              <a:cs typeface="宋体"/>
            </a:endParaRPr>
          </a:p>
          <a:p>
            <a:pPr marL="0" indent="0">
              <a:buNone/>
            </a:pPr>
            <a:endParaRPr lang="en-US" altLang="zh-CN" sz="3600" dirty="0" smtClean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3895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毕设_图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1473" y="247766"/>
            <a:ext cx="880533" cy="5069299"/>
          </a:xfrm>
        </p:spPr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构建数据库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413267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系统模型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毕设_图1_ppt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107"/>
            <a:ext cx="9144000" cy="40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系统模型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毕设_图1_ppt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107"/>
            <a:ext cx="9144000" cy="405352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98172" y="3931537"/>
            <a:ext cx="2425917" cy="2165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0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3501</TotalTime>
  <Words>379</Words>
  <Application>Microsoft Macintosh PowerPoint</Application>
  <PresentationFormat>On-screen Show (4:3)</PresentationFormat>
  <Paragraphs>117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酵母基因调控网络 对外界环境刺激的应对系统设计</vt:lpstr>
      <vt:lpstr>背景</vt:lpstr>
      <vt:lpstr>目的</vt:lpstr>
      <vt:lpstr>流程</vt:lpstr>
      <vt:lpstr>流程</vt:lpstr>
      <vt:lpstr>收集数据</vt:lpstr>
      <vt:lpstr>构建数据库</vt:lpstr>
      <vt:lpstr>系统模型</vt:lpstr>
      <vt:lpstr>系统模型</vt:lpstr>
      <vt:lpstr>Stage：5</vt:lpstr>
      <vt:lpstr>流程</vt:lpstr>
      <vt:lpstr>图例</vt:lpstr>
      <vt:lpstr>一个网络动画</vt:lpstr>
      <vt:lpstr>带上标签的GO网络</vt:lpstr>
      <vt:lpstr>流程</vt:lpstr>
      <vt:lpstr>单表达谱验证</vt:lpstr>
      <vt:lpstr>时序表达谱验证</vt:lpstr>
      <vt:lpstr>流程</vt:lpstr>
      <vt:lpstr>鲁棒性分析</vt:lpstr>
      <vt:lpstr>模块性分析</vt:lpstr>
      <vt:lpstr>源代码</vt:lpstr>
      <vt:lpstr>致谢</vt:lpstr>
      <vt:lpstr>欢迎提问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酵母基因调控网络 对外界环境刺激的应对系统设计</dc:title>
  <dc:creator>Bing Wang</dc:creator>
  <cp:lastModifiedBy>Bing Wang</cp:lastModifiedBy>
  <cp:revision>43</cp:revision>
  <dcterms:created xsi:type="dcterms:W3CDTF">2012-06-06T14:37:34Z</dcterms:created>
  <dcterms:modified xsi:type="dcterms:W3CDTF">2012-06-14T05:49:42Z</dcterms:modified>
</cp:coreProperties>
</file>